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slides/slide15.xml" ContentType="application/vnd.openxmlformats-officedocument.presentationml.slide+xml"/>
  <Override PartName="/ppt/presentation.xml" ContentType="application/vnd.openxmlformats-officedocument.presentationml.presentation.main+xml"/>
  <Override PartName="/ppt/slides/slide14.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13.xml" ContentType="application/vnd.openxmlformats-officedocument.presentationml.slide+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1.xml" ContentType="application/vnd.openxmlformats-officedocument.presentationml.slideMaster+xml"/>
  <Override PartName="/ppt/slideLayouts/slideLayout17.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notesSlides/notesSlide4.xml" ContentType="application/vnd.openxmlformats-officedocument.presentationml.notesSlide+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44.xml" ContentType="application/vnd.openxmlformats-officedocument.presentationml.slideLayout+xml"/>
  <Override PartName="/ppt/slideLayouts/slideLayout46.xml" ContentType="application/vnd.openxmlformats-officedocument.presentationml.slideLayout+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47.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50.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3.xml" ContentType="application/vnd.openxmlformats-officedocument.theme+xml"/>
  <Override PartName="/ppt/theme/theme2.xml" ContentType="application/vnd.openxmlformats-officedocument.theme+xml"/>
  <Override PartName="/ppt/theme/theme6.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688" r:id="rId3"/>
    <p:sldMasterId id="2147483697" r:id="rId4"/>
    <p:sldMasterId id="2147483711" r:id="rId5"/>
  </p:sldMasterIdLst>
  <p:notesMasterIdLst>
    <p:notesMasterId r:id="rId21"/>
  </p:notesMasterIdLst>
  <p:sldIdLst>
    <p:sldId id="257" r:id="rId6"/>
    <p:sldId id="259" r:id="rId7"/>
    <p:sldId id="258" r:id="rId8"/>
    <p:sldId id="260" r:id="rId9"/>
    <p:sldId id="261" r:id="rId10"/>
    <p:sldId id="264" r:id="rId11"/>
    <p:sldId id="262" r:id="rId12"/>
    <p:sldId id="270" r:id="rId13"/>
    <p:sldId id="271" r:id="rId14"/>
    <p:sldId id="263" r:id="rId15"/>
    <p:sldId id="265" r:id="rId16"/>
    <p:sldId id="266" r:id="rId17"/>
    <p:sldId id="267" r:id="rId18"/>
    <p:sldId id="269"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26" autoAdjust="0"/>
    <p:restoredTop sz="94580"/>
  </p:normalViewPr>
  <p:slideViewPr>
    <p:cSldViewPr snapToGrid="0">
      <p:cViewPr varScale="1">
        <p:scale>
          <a:sx n="94" d="100"/>
          <a:sy n="94" d="100"/>
        </p:scale>
        <p:origin x="232"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ustomXml" Target="../customXml/item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28" Type="http://schemas.openxmlformats.org/officeDocument/2006/relationships/customXml" Target="../customXml/item3.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openxmlformats.org/officeDocument/2006/relationships/customXml" Target="../customXml/item2.xml"/></Relationships>
</file>

<file path=ppt/media/image1.jpeg>
</file>

<file path=ppt/media/image10.jpeg>
</file>

<file path=ppt/media/image11.jpg>
</file>

<file path=ppt/media/image12.jpeg>
</file>

<file path=ppt/media/image2.jpg>
</file>

<file path=ppt/media/image3.jpg>
</file>

<file path=ppt/media/image4.jpg>
</file>

<file path=ppt/media/image5.jpe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54628-C90F-4847-B740-8F9844046534}" type="datetimeFigureOut">
              <a:rPr lang="en-US" smtClean="0"/>
              <a:t>1/27/21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AE75B9-238A-4AAD-B3AE-AC7FEBA2F84B}" type="slidenum">
              <a:rPr lang="en-US" smtClean="0"/>
              <a:t>‹#›</a:t>
            </a:fld>
            <a:endParaRPr lang="en-US"/>
          </a:p>
        </p:txBody>
      </p:sp>
    </p:spTree>
    <p:extLst>
      <p:ext uri="{BB962C8B-B14F-4D97-AF65-F5344CB8AC3E}">
        <p14:creationId xmlns:p14="http://schemas.microsoft.com/office/powerpoint/2010/main" val="2240144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on the board the guesses</a:t>
            </a:r>
          </a:p>
        </p:txBody>
      </p:sp>
      <p:sp>
        <p:nvSpPr>
          <p:cNvPr id="4" name="Slide Number Placeholder 3"/>
          <p:cNvSpPr>
            <a:spLocks noGrp="1"/>
          </p:cNvSpPr>
          <p:nvPr>
            <p:ph type="sldNum" sz="quarter" idx="5"/>
          </p:nvPr>
        </p:nvSpPr>
        <p:spPr/>
        <p:txBody>
          <a:bodyPr/>
          <a:lstStyle/>
          <a:p>
            <a:fld id="{70AE75B9-238A-4AAD-B3AE-AC7FEBA2F84B}" type="slidenum">
              <a:rPr lang="en-US" smtClean="0"/>
              <a:t>5</a:t>
            </a:fld>
            <a:endParaRPr lang="en-US"/>
          </a:p>
        </p:txBody>
      </p:sp>
    </p:spTree>
    <p:extLst>
      <p:ext uri="{BB962C8B-B14F-4D97-AF65-F5344CB8AC3E}">
        <p14:creationId xmlns:p14="http://schemas.microsoft.com/office/powerpoint/2010/main" val="2463837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a brainstorm on board of all the minerals and resources that we mine</a:t>
            </a:r>
          </a:p>
        </p:txBody>
      </p:sp>
      <p:sp>
        <p:nvSpPr>
          <p:cNvPr id="4" name="Slide Number Placeholder 3"/>
          <p:cNvSpPr>
            <a:spLocks noGrp="1"/>
          </p:cNvSpPr>
          <p:nvPr>
            <p:ph type="sldNum" sz="quarter" idx="5"/>
          </p:nvPr>
        </p:nvSpPr>
        <p:spPr/>
        <p:txBody>
          <a:bodyPr/>
          <a:lstStyle/>
          <a:p>
            <a:fld id="{70AE75B9-238A-4AAD-B3AE-AC7FEBA2F84B}" type="slidenum">
              <a:rPr lang="en-US" smtClean="0"/>
              <a:t>11</a:t>
            </a:fld>
            <a:endParaRPr lang="en-US"/>
          </a:p>
        </p:txBody>
      </p:sp>
    </p:spTree>
    <p:extLst>
      <p:ext uri="{BB962C8B-B14F-4D97-AF65-F5344CB8AC3E}">
        <p14:creationId xmlns:p14="http://schemas.microsoft.com/office/powerpoint/2010/main" val="3247522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 class why it would be important to know more about natural hazards</a:t>
            </a:r>
          </a:p>
        </p:txBody>
      </p:sp>
      <p:sp>
        <p:nvSpPr>
          <p:cNvPr id="4" name="Slide Number Placeholder 3"/>
          <p:cNvSpPr>
            <a:spLocks noGrp="1"/>
          </p:cNvSpPr>
          <p:nvPr>
            <p:ph type="sldNum" sz="quarter" idx="5"/>
          </p:nvPr>
        </p:nvSpPr>
        <p:spPr/>
        <p:txBody>
          <a:bodyPr/>
          <a:lstStyle/>
          <a:p>
            <a:fld id="{70AE75B9-238A-4AAD-B3AE-AC7FEBA2F84B}" type="slidenum">
              <a:rPr lang="en-US" smtClean="0"/>
              <a:t>12</a:t>
            </a:fld>
            <a:endParaRPr lang="en-US"/>
          </a:p>
        </p:txBody>
      </p:sp>
    </p:spTree>
    <p:extLst>
      <p:ext uri="{BB962C8B-B14F-4D97-AF65-F5344CB8AC3E}">
        <p14:creationId xmlns:p14="http://schemas.microsoft.com/office/powerpoint/2010/main" val="2238590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AE75B9-238A-4AAD-B3AE-AC7FEBA2F84B}" type="slidenum">
              <a:rPr lang="en-US" smtClean="0"/>
              <a:t>13</a:t>
            </a:fld>
            <a:endParaRPr lang="en-US"/>
          </a:p>
        </p:txBody>
      </p:sp>
    </p:spTree>
    <p:extLst>
      <p:ext uri="{BB962C8B-B14F-4D97-AF65-F5344CB8AC3E}">
        <p14:creationId xmlns:p14="http://schemas.microsoft.com/office/powerpoint/2010/main" val="330987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4.xml"/><Relationship Id="rId4" Type="http://schemas.openxmlformats.org/officeDocument/2006/relationships/image" Target="../media/image4.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4.xml"/><Relationship Id="rId4" Type="http://schemas.openxmlformats.org/officeDocument/2006/relationships/image" Target="../media/image4.jp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1572219"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p:nvSpPr>
        <p:spPr>
          <a:xfrm>
            <a:off x="1867437" y="224237"/>
            <a:ext cx="10004958" cy="499682"/>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657079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5" y="219714"/>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Practicing the steps they already know together. This should be guided practice.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3010560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5" y="219714"/>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Quickly check that all students can still complete the previous steps learnt.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4809998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87840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p:nvSpPr>
        <p:spPr>
          <a:xfrm>
            <a:off x="295218" y="1011383"/>
            <a:ext cx="2364855" cy="538446"/>
          </a:xfrm>
          <a:prstGeom prst="rect">
            <a:avLst/>
          </a:prstGeom>
          <a:solidFill>
            <a:srgbClr val="23566C"/>
          </a:solidFill>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p:nvSpPr>
        <p:spPr>
          <a:xfrm>
            <a:off x="517951" y="4565193"/>
            <a:ext cx="2734700" cy="1947917"/>
          </a:xfrm>
          <a:prstGeom prst="rect">
            <a:avLst/>
          </a:prstGeom>
          <a:noFill/>
        </p:spPr>
        <p:txBody>
          <a:bodyPr wrap="square" tIns="180000" rtlCol="0" anchor="t">
            <a:normAutofit/>
          </a:bodyPr>
          <a:lstStyle/>
          <a:p>
            <a:r>
              <a:rPr lang="en-US" sz="3600" b="1" i="0" dirty="0">
                <a:solidFill>
                  <a:srgbClr val="23566C"/>
                </a:solidFill>
                <a:latin typeface="Calibri" panose="020F0502020204030204" pitchFamily="34" charset="0"/>
                <a:cs typeface="Calibri" panose="020F0502020204030204" pitchFamily="34" charset="0"/>
              </a:rPr>
              <a:t>Think </a:t>
            </a:r>
          </a:p>
          <a:p>
            <a:r>
              <a:rPr lang="en-US" sz="3600" b="1" i="0" dirty="0">
                <a:solidFill>
                  <a:srgbClr val="23566C"/>
                </a:solidFill>
                <a:latin typeface="Calibri" panose="020F0502020204030204" pitchFamily="34" charset="0"/>
                <a:cs typeface="Calibri" panose="020F0502020204030204" pitchFamily="34" charset="0"/>
              </a:rPr>
              <a:t>Pair</a:t>
            </a:r>
          </a:p>
          <a:p>
            <a:r>
              <a:rPr lang="en-US" sz="3600" b="1" i="0" dirty="0">
                <a:solidFill>
                  <a:srgbClr val="23566C"/>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43920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43727"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1873045"/>
            <a:ext cx="4609291"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5008505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16018"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p:nvSpPr>
        <p:spPr>
          <a:xfrm>
            <a:off x="295218" y="1873045"/>
            <a:ext cx="4609291"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696470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71437"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9" y="1873045"/>
            <a:ext cx="1990782"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1596878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8878538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688427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p:nvSpPr>
        <p:spPr>
          <a:xfrm>
            <a:off x="295275" y="590550"/>
            <a:ext cx="4199996" cy="352425"/>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669597128"/>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p:nvSpPr>
        <p:spPr>
          <a:xfrm>
            <a:off x="295219" y="1549400"/>
            <a:ext cx="11578126" cy="2929609"/>
          </a:xfrm>
          <a:prstGeom prst="rect">
            <a:avLst/>
          </a:prstGeom>
          <a:solidFill>
            <a:srgbClr val="A149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7200" b="1" i="0" dirty="0">
                <a:latin typeface="Century Gothic" panose="020B0502020202020204" pitchFamily="34" charset="0"/>
              </a:rPr>
              <a:t>Reviewing what we know</a:t>
            </a:r>
          </a:p>
        </p:txBody>
      </p:sp>
      <p:sp>
        <p:nvSpPr>
          <p:cNvPr id="5" name="TextBox 4">
            <a:extLst>
              <a:ext uri="{FF2B5EF4-FFF2-40B4-BE49-F238E27FC236}">
                <a16:creationId xmlns:a16="http://schemas.microsoft.com/office/drawing/2014/main" id="{3BD815F0-1745-0C4E-A5DC-70E741C78081}"/>
              </a:ext>
            </a:extLst>
          </p:cNvPr>
          <p:cNvSpPr txBox="1"/>
          <p:nvPr/>
        </p:nvSpPr>
        <p:spPr>
          <a:xfrm>
            <a:off x="295218" y="1011383"/>
            <a:ext cx="2106787" cy="538446"/>
          </a:xfrm>
          <a:prstGeom prst="rect">
            <a:avLst/>
          </a:prstGeom>
          <a:solidFill>
            <a:srgbClr val="4C223F"/>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26515247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455059127"/>
      </p:ext>
    </p:extLst>
  </p:cSld>
  <p:clrMapOvr>
    <a:masterClrMapping/>
  </p:clrMapOvr>
  <p:extLst mod="1">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9535670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p:nvSpPr>
        <p:spPr>
          <a:xfrm>
            <a:off x="295219" y="1053881"/>
            <a:ext cx="2350999" cy="495947"/>
          </a:xfrm>
          <a:prstGeom prst="rect">
            <a:avLst/>
          </a:prstGeom>
          <a:solidFill>
            <a:srgbClr val="23566C"/>
          </a:solidFill>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13569571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6645647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EI)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9" y="208656"/>
            <a:ext cx="1347844" cy="515262"/>
          </a:xfrm>
          <a:prstGeom prst="rect">
            <a:avLst/>
          </a:prstGeom>
          <a:solidFill>
            <a:srgbClr val="002060"/>
          </a:solidFill>
          <a:ln>
            <a:noFill/>
          </a:ln>
        </p:spPr>
        <p:txBody>
          <a:bodyPr wrap="square" rtlCol="0" anchor="ctr">
            <a:noAutofit/>
          </a:bodyPr>
          <a:lstStyle/>
          <a:p>
            <a:r>
              <a:rPr lang="en-US" sz="2400" b="1" i="0" dirty="0">
                <a:solidFill>
                  <a:schemeClr val="accent5">
                    <a:lumMod val="40000"/>
                    <a:lumOff val="60000"/>
                  </a:schemeClr>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723918"/>
            <a:ext cx="11577177" cy="1204895"/>
          </a:xfrm>
          <a:prstGeom prst="rect">
            <a:avLst/>
          </a:prstGeom>
          <a:solidFill>
            <a:schemeClr val="accent5">
              <a:lumMod val="40000"/>
              <a:lumOff val="60000"/>
            </a:schemeClr>
          </a:solidFill>
          <a:ln>
            <a:noFill/>
          </a:ln>
        </p:spPr>
        <p:txBody>
          <a:bodyPr wrap="square" rtlCol="0" anchor="ctr">
            <a:normAutofit/>
          </a:bodyPr>
          <a:lstStyle/>
          <a:p>
            <a:r>
              <a:rPr lang="en-US" sz="6000" b="1" i="0" dirty="0">
                <a:solidFill>
                  <a:srgbClr val="002060"/>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002060"/>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8820036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I)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03631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VS) Word List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p:nvSpPr>
        <p:spPr>
          <a:xfrm>
            <a:off x="295219" y="208446"/>
            <a:ext cx="11578126" cy="1322388"/>
          </a:xfrm>
          <a:prstGeom prst="rect">
            <a:avLst/>
          </a:prstGeom>
          <a:solidFill>
            <a:srgbClr val="47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sz="7200" b="1" i="0" dirty="0">
                <a:latin typeface="Century Gothic" panose="020B0502020202020204" pitchFamily="34" charset="0"/>
              </a:rPr>
              <a:t>   Vocabulary &amp; Spelling</a:t>
            </a:r>
          </a:p>
        </p:txBody>
      </p:sp>
      <p:cxnSp>
        <p:nvCxnSpPr>
          <p:cNvPr id="3" name="Straight Connector 2">
            <a:extLst>
              <a:ext uri="{FF2B5EF4-FFF2-40B4-BE49-F238E27FC236}">
                <a16:creationId xmlns:a16="http://schemas.microsoft.com/office/drawing/2014/main" id="{5AD15892-5882-3341-B706-D64E5ABBDC96}"/>
              </a:ext>
            </a:extLst>
          </p:cNvPr>
          <p:cNvCxnSpPr/>
          <p:nvPr/>
        </p:nvCxnSpPr>
        <p:spPr>
          <a:xfrm>
            <a:off x="6084282" y="1771650"/>
            <a:ext cx="0" cy="4572000"/>
          </a:xfrm>
          <a:prstGeom prst="line">
            <a:avLst/>
          </a:prstGeom>
          <a:ln w="28575">
            <a:solidFill>
              <a:srgbClr val="47998B"/>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EAD6347-1222-7C40-97CD-5685C7FBB93B}"/>
              </a:ext>
            </a:extLst>
          </p:cNvPr>
          <p:cNvSpPr txBox="1"/>
          <p:nvPr/>
        </p:nvSpPr>
        <p:spPr>
          <a:xfrm>
            <a:off x="295219" y="1564481"/>
            <a:ext cx="5789063" cy="523220"/>
          </a:xfrm>
          <a:prstGeom prst="rect">
            <a:avLst/>
          </a:prstGeom>
          <a:noFill/>
        </p:spPr>
        <p:txBody>
          <a:bodyPr wrap="square" rtlCol="0">
            <a:spAutoFit/>
          </a:bodyPr>
          <a:lstStyle/>
          <a:p>
            <a:pPr algn="ctr"/>
            <a:r>
              <a:rPr lang="en-US" sz="2800" b="1" dirty="0">
                <a:solidFill>
                  <a:srgbClr val="1F443E"/>
                </a:solidFill>
              </a:rPr>
              <a:t>Practice Words</a:t>
            </a:r>
          </a:p>
        </p:txBody>
      </p:sp>
      <p:sp>
        <p:nvSpPr>
          <p:cNvPr id="8" name="TextBox 7">
            <a:extLst>
              <a:ext uri="{FF2B5EF4-FFF2-40B4-BE49-F238E27FC236}">
                <a16:creationId xmlns:a16="http://schemas.microsoft.com/office/drawing/2014/main" id="{DFC75BB7-22FA-3044-BE33-24527B15C19C}"/>
              </a:ext>
            </a:extLst>
          </p:cNvPr>
          <p:cNvSpPr txBox="1"/>
          <p:nvPr/>
        </p:nvSpPr>
        <p:spPr>
          <a:xfrm>
            <a:off x="6084282" y="1573349"/>
            <a:ext cx="5789063" cy="523220"/>
          </a:xfrm>
          <a:prstGeom prst="rect">
            <a:avLst/>
          </a:prstGeom>
          <a:noFill/>
        </p:spPr>
        <p:txBody>
          <a:bodyPr wrap="square" rtlCol="0">
            <a:spAutoFit/>
          </a:bodyPr>
          <a:lstStyle/>
          <a:p>
            <a:pPr algn="ctr"/>
            <a:r>
              <a:rPr lang="en-US" sz="2800" b="1" dirty="0">
                <a:solidFill>
                  <a:srgbClr val="1F443E"/>
                </a:solidFill>
              </a:rPr>
              <a:t>New Words</a:t>
            </a:r>
          </a:p>
        </p:txBody>
      </p:sp>
      <p:sp>
        <p:nvSpPr>
          <p:cNvPr id="10" name="Text Placeholder 9">
            <a:extLst>
              <a:ext uri="{FF2B5EF4-FFF2-40B4-BE49-F238E27FC236}">
                <a16:creationId xmlns:a16="http://schemas.microsoft.com/office/drawing/2014/main" id="{67D1519D-3B3A-A443-9C33-32137A836131}"/>
              </a:ext>
            </a:extLst>
          </p:cNvPr>
          <p:cNvSpPr>
            <a:spLocks noGrp="1"/>
          </p:cNvSpPr>
          <p:nvPr>
            <p:ph type="body" sz="quarter" idx="10" hasCustomPrompt="1"/>
          </p:nvPr>
        </p:nvSpPr>
        <p:spPr>
          <a:xfrm>
            <a:off x="295275" y="2457450"/>
            <a:ext cx="5789613" cy="4171950"/>
          </a:xfrm>
          <a:prstGeom prst="rect">
            <a:avLst/>
          </a:prstGeom>
        </p:spPr>
        <p:txBody>
          <a:bodyPr/>
          <a:lstStyle>
            <a:lvl1pPr marL="457200" indent="-457200">
              <a:buFont typeface="Arial" panose="020B0604020202020204" pitchFamily="34" charset="0"/>
              <a:buChar char="•"/>
              <a:defRPr b="1"/>
            </a:lvl1pPr>
            <a:lvl2pPr>
              <a:defRPr b="1"/>
            </a:lvl2pPr>
            <a:lvl3pPr>
              <a:defRPr b="1"/>
            </a:lvl3pPr>
            <a:lvl4pPr>
              <a:defRPr b="1"/>
            </a:lvl4pPr>
            <a:lvl5pPr>
              <a:defRPr b="1"/>
            </a:lvl5pPr>
          </a:lstStyle>
          <a:p>
            <a:pPr lvl="0"/>
            <a:r>
              <a:rPr lang="en-US" dirty="0"/>
              <a:t>Add known words for hyper-speed practice</a:t>
            </a:r>
          </a:p>
        </p:txBody>
      </p:sp>
      <p:sp>
        <p:nvSpPr>
          <p:cNvPr id="11" name="Text Placeholder 9">
            <a:extLst>
              <a:ext uri="{FF2B5EF4-FFF2-40B4-BE49-F238E27FC236}">
                <a16:creationId xmlns:a16="http://schemas.microsoft.com/office/drawing/2014/main" id="{3843A533-E319-DD4D-BFA7-5A1FB929CA5C}"/>
              </a:ext>
            </a:extLst>
          </p:cNvPr>
          <p:cNvSpPr>
            <a:spLocks noGrp="1"/>
          </p:cNvSpPr>
          <p:nvPr>
            <p:ph type="body" sz="quarter" idx="11" hasCustomPrompt="1"/>
          </p:nvPr>
        </p:nvSpPr>
        <p:spPr>
          <a:xfrm>
            <a:off x="6083732" y="2466318"/>
            <a:ext cx="5789613" cy="4171950"/>
          </a:xfrm>
          <a:prstGeom prst="rect">
            <a:avLst/>
          </a:prstGeom>
        </p:spPr>
        <p:txBody>
          <a:bodyPr/>
          <a:lstStyle>
            <a:lvl1pPr marL="457200" indent="-457200">
              <a:buFont typeface="Arial" panose="020B0604020202020204" pitchFamily="34" charset="0"/>
              <a:buChar char="•"/>
              <a:defRPr b="1"/>
            </a:lvl1pPr>
            <a:lvl2pPr>
              <a:defRPr b="1"/>
            </a:lvl2pPr>
            <a:lvl3pPr>
              <a:defRPr b="1"/>
            </a:lvl3pPr>
            <a:lvl4pPr>
              <a:defRPr b="1"/>
            </a:lvl4pPr>
            <a:lvl5pPr>
              <a:defRPr b="1"/>
            </a:lvl5pPr>
          </a:lstStyle>
          <a:p>
            <a:pPr lvl="0"/>
            <a:r>
              <a:rPr lang="en-US" dirty="0"/>
              <a:t>Add new words for learning definitions and spelling</a:t>
            </a:r>
          </a:p>
        </p:txBody>
      </p:sp>
    </p:spTree>
    <p:extLst>
      <p:ext uri="{BB962C8B-B14F-4D97-AF65-F5344CB8AC3E}">
        <p14:creationId xmlns:p14="http://schemas.microsoft.com/office/powerpoint/2010/main" val="15774877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VS)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43727"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1873045"/>
            <a:ext cx="4609291"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13731338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VS)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16018"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p:nvSpPr>
        <p:spPr>
          <a:xfrm>
            <a:off x="295218" y="1873045"/>
            <a:ext cx="4609291"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374388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VS)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71437"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9" y="1873045"/>
            <a:ext cx="1990782"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2727433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43727"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8956608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VS) Hyper-speed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6" y="205651"/>
            <a:ext cx="2819400" cy="423863"/>
          </a:xfrm>
          <a:prstGeom prst="rect">
            <a:avLst/>
          </a:prstGeom>
          <a:solidFill>
            <a:srgbClr val="1F443E"/>
          </a:solidFill>
        </p:spPr>
        <p:txBody>
          <a:bodyPr wrap="square" rtlCol="0" anchor="ctr">
            <a:noAutofit/>
          </a:bodyPr>
          <a:lstStyle/>
          <a:p>
            <a:pPr algn="ctr"/>
            <a:r>
              <a:rPr lang="en-US" sz="2000" b="1" i="0" dirty="0">
                <a:solidFill>
                  <a:srgbClr val="C1FFE1"/>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37882" y="629514"/>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37882" y="1772516"/>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37882" y="2915518"/>
            <a:ext cx="549403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37882" y="4058520"/>
            <a:ext cx="549403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37882" y="5201522"/>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8421040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VS)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6" y="205651"/>
            <a:ext cx="2819400" cy="423863"/>
          </a:xfrm>
          <a:prstGeom prst="rect">
            <a:avLst/>
          </a:prstGeom>
          <a:solidFill>
            <a:srgbClr val="1F443E"/>
          </a:solidFill>
        </p:spPr>
        <p:txBody>
          <a:bodyPr wrap="square" rtlCol="0" anchor="ctr">
            <a:noAutofit/>
          </a:bodyPr>
          <a:lstStyle/>
          <a:p>
            <a:pPr algn="ctr"/>
            <a:r>
              <a:rPr lang="en-US" sz="2000" b="1" i="0" dirty="0">
                <a:solidFill>
                  <a:srgbClr val="C1FFE1"/>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89396" y="629514"/>
            <a:ext cx="5440349"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89396" y="1772516"/>
            <a:ext cx="544035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89396" y="2915518"/>
            <a:ext cx="5442516"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89396" y="4058520"/>
            <a:ext cx="5442516"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89396" y="5201522"/>
            <a:ext cx="544035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3491800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VS)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9" y="208656"/>
            <a:ext cx="1347844"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723918"/>
            <a:ext cx="11577177" cy="1182155"/>
          </a:xfrm>
          <a:prstGeom prst="rect">
            <a:avLst/>
          </a:prstGeom>
          <a:solidFill>
            <a:srgbClr val="C1FFE1"/>
          </a:solidFill>
          <a:ln>
            <a:noFill/>
          </a:ln>
        </p:spPr>
        <p:txBody>
          <a:bodyPr wrap="square" rtlCol="0" anchor="ctr">
            <a:normAutofit/>
          </a:bodyPr>
          <a:lstStyle/>
          <a:p>
            <a:r>
              <a:rPr lang="en-US" sz="6000" b="1" i="0" dirty="0">
                <a:solidFill>
                  <a:srgbClr val="1F443E"/>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3460232"/>
          </a:xfrm>
          <a:prstGeom prst="rect">
            <a:avLst/>
          </a:prstGeom>
          <a:noFill/>
        </p:spPr>
        <p:txBody>
          <a:bodyPr tIns="144000" bIns="0" anchor="ctr"/>
          <a:lstStyle>
            <a:lvl1pPr marL="0" indent="0" algn="ctr">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the word apart</a:t>
            </a:r>
          </a:p>
        </p:txBody>
      </p:sp>
    </p:spTree>
    <p:extLst>
      <p:ext uri="{BB962C8B-B14F-4D97-AF65-F5344CB8AC3E}">
        <p14:creationId xmlns:p14="http://schemas.microsoft.com/office/powerpoint/2010/main" val="265597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VS)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43831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RC)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p:nvSpPr>
        <p:spPr>
          <a:xfrm>
            <a:off x="295218" y="1011383"/>
            <a:ext cx="2364855" cy="538446"/>
          </a:xfrm>
          <a:prstGeom prst="rect">
            <a:avLst/>
          </a:prstGeom>
          <a:solidFill>
            <a:srgbClr val="382248"/>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p:nvSpPr>
        <p:spPr>
          <a:xfrm>
            <a:off x="517951" y="4565193"/>
            <a:ext cx="2734700" cy="1947917"/>
          </a:xfrm>
          <a:prstGeom prst="rect">
            <a:avLst/>
          </a:prstGeom>
          <a:noFill/>
        </p:spPr>
        <p:txBody>
          <a:bodyPr wrap="square" tIns="180000" rtlCol="0" anchor="t">
            <a:normAutofit/>
          </a:bodyPr>
          <a:lstStyle/>
          <a:p>
            <a:r>
              <a:rPr lang="en-US" sz="3600" b="1" i="0" dirty="0">
                <a:solidFill>
                  <a:srgbClr val="683F84"/>
                </a:solidFill>
                <a:latin typeface="Calibri" panose="020F0502020204030204" pitchFamily="34" charset="0"/>
                <a:cs typeface="Calibri" panose="020F0502020204030204" pitchFamily="34" charset="0"/>
              </a:rPr>
              <a:t>Think </a:t>
            </a:r>
          </a:p>
          <a:p>
            <a:r>
              <a:rPr lang="en-US" sz="3600" b="1" i="0" dirty="0">
                <a:solidFill>
                  <a:srgbClr val="683F84"/>
                </a:solidFill>
                <a:latin typeface="Calibri" panose="020F0502020204030204" pitchFamily="34" charset="0"/>
                <a:cs typeface="Calibri" panose="020F0502020204030204" pitchFamily="34" charset="0"/>
              </a:rPr>
              <a:t>Pair</a:t>
            </a:r>
          </a:p>
          <a:p>
            <a:r>
              <a:rPr lang="en-US" sz="3600" b="1" i="0" dirty="0">
                <a:solidFill>
                  <a:srgbClr val="683F84"/>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683F84"/>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1551481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RC)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43727"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24007587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RC)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16018" cy="515262"/>
          </a:xfrm>
          <a:prstGeom prst="rect">
            <a:avLst/>
          </a:prstGeom>
          <a:solidFill>
            <a:srgbClr val="683F84"/>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845736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RC)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71437"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9" y="1873045"/>
            <a:ext cx="1990782"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27840990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RC)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167945005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RC)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045293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16018"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345975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RC)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p:nvSpPr>
        <p:spPr>
          <a:xfrm>
            <a:off x="295275" y="590550"/>
            <a:ext cx="4199996" cy="352425"/>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562554366"/>
      </p:ext>
    </p:extLst>
  </p:cSld>
  <p:clrMapOvr>
    <a:masterClrMapping/>
  </p:clrMapOvr>
  <p:extLst mod="1">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RC)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411218203"/>
      </p:ext>
    </p:extLst>
  </p:cSld>
  <p:clrMapOvr>
    <a:masterClrMapping/>
  </p:clrMapOvr>
  <p:extLst mod="1">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RC)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4345997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RC)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p:nvSpPr>
        <p:spPr>
          <a:xfrm>
            <a:off x="295219" y="1053881"/>
            <a:ext cx="2350999" cy="495947"/>
          </a:xfrm>
          <a:prstGeom prst="rect">
            <a:avLst/>
          </a:prstGeom>
          <a:solidFill>
            <a:srgbClr val="382248"/>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6458438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RC)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56353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RC)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9" y="208656"/>
            <a:ext cx="1347844"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723918"/>
            <a:ext cx="11577177" cy="1204895"/>
          </a:xfrm>
          <a:prstGeom prst="rect">
            <a:avLst/>
          </a:prstGeom>
          <a:solidFill>
            <a:srgbClr val="FFB6F2"/>
          </a:solidFill>
          <a:ln>
            <a:noFill/>
          </a:ln>
        </p:spPr>
        <p:txBody>
          <a:bodyPr wrap="square" rtlCol="0" anchor="ctr">
            <a:normAutofit/>
          </a:bodyPr>
          <a:lstStyle/>
          <a:p>
            <a:r>
              <a:rPr lang="en-US" sz="6000" b="1" i="0" dirty="0">
                <a:solidFill>
                  <a:srgbClr val="382248"/>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29618438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R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22588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770888" y="1295401"/>
            <a:ext cx="8650224" cy="3152887"/>
          </a:xfrm>
          <a:prstGeom prst="rect">
            <a:avLst/>
          </a:prstGeo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p>
            <a:pPr marL="0" indent="0" algn="l" defTabSz="914400" rtl="0" eaLnBrk="1" latinLnBrk="0" hangingPunct="1">
              <a:spcBef>
                <a:spcPts val="2000"/>
              </a:spcBef>
              <a:buClr>
                <a:schemeClr val="accent1">
                  <a:lumMod val="60000"/>
                  <a:lumOff val="40000"/>
                </a:schemeClr>
              </a:buClr>
              <a:buSzPct val="110000"/>
              <a:buFont typeface="Wingdings 2" pitchFamily="18" charset="2"/>
              <a:buNone/>
            </a:pPr>
            <a:endParaRPr sz="3200" kern="120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1763895" y="1524000"/>
            <a:ext cx="8664211" cy="1724867"/>
          </a:xfrm>
        </p:spPr>
        <p:txBody>
          <a:bodyPr vert="horz" lIns="91440" tIns="45720" rIns="91440" bIns="45720" rtlCol="0" anchor="b" anchorCtr="0">
            <a:noAutofit/>
          </a:bodyPr>
          <a:lstStyle>
            <a:lvl1pPr marL="0" indent="0" algn="ctr" defTabSz="914400"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mj-lt"/>
                <a:ea typeface="+mj-ea"/>
                <a:cs typeface="+mj-cs"/>
              </a:defRPr>
            </a:lvl1pPr>
          </a:lstStyle>
          <a:p>
            <a:r>
              <a:rPr lang="en-US"/>
              <a:t>Click to edit Master title style</a:t>
            </a:r>
            <a:endParaRPr/>
          </a:p>
        </p:txBody>
      </p:sp>
      <p:sp>
        <p:nvSpPr>
          <p:cNvPr id="3" name="Subtitle 2"/>
          <p:cNvSpPr>
            <a:spLocks noGrp="1"/>
          </p:cNvSpPr>
          <p:nvPr>
            <p:ph type="subTitle" idx="1"/>
          </p:nvPr>
        </p:nvSpPr>
        <p:spPr>
          <a:xfrm>
            <a:off x="1763895" y="3299013"/>
            <a:ext cx="8664212" cy="916641"/>
          </a:xfrm>
        </p:spPr>
        <p:txBody>
          <a:bodyPr vert="horz" lIns="91440" tIns="45720" rIns="91440" bIns="45720" rtlCol="0">
            <a:normAutofit/>
          </a:bodyPr>
          <a:lstStyle>
            <a:lvl1pPr marL="0" indent="0" algn="ctr" defTabSz="914400"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11959422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52727645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484718" y="3352802"/>
            <a:ext cx="11222567" cy="1470025"/>
          </a:xfrm>
        </p:spPr>
        <p:txBody>
          <a:bodyPr/>
          <a:lstStyle/>
          <a:p>
            <a:r>
              <a:rPr lang="en-US"/>
              <a:t>Click to edit Master title style</a:t>
            </a:r>
            <a:endParaRPr dirty="0"/>
          </a:p>
        </p:txBody>
      </p:sp>
      <p:sp>
        <p:nvSpPr>
          <p:cNvPr id="3" name="Subtitle 2"/>
          <p:cNvSpPr>
            <a:spLocks noGrp="1"/>
          </p:cNvSpPr>
          <p:nvPr>
            <p:ph type="subTitle" idx="1"/>
          </p:nvPr>
        </p:nvSpPr>
        <p:spPr>
          <a:xfrm>
            <a:off x="484718" y="4771030"/>
            <a:ext cx="11222567" cy="972671"/>
          </a:xfrm>
        </p:spPr>
        <p:txBody>
          <a:bodyPr>
            <a:normAutofit/>
          </a:bodyPr>
          <a:lstStyle>
            <a:lvl1pPr marL="0" indent="0" algn="ctr">
              <a:spcBef>
                <a:spcPts val="30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9" name="Picture Placeholder 2"/>
          <p:cNvSpPr>
            <a:spLocks noGrp="1"/>
          </p:cNvSpPr>
          <p:nvPr>
            <p:ph type="pic" idx="13"/>
          </p:nvPr>
        </p:nvSpPr>
        <p:spPr>
          <a:xfrm>
            <a:off x="494640" y="363538"/>
            <a:ext cx="11202720" cy="2836862"/>
          </a:xfrm>
          <a:ln w="3175">
            <a:solidFill>
              <a:schemeClr val="bg1"/>
            </a:solidFill>
          </a:ln>
          <a:effectLst>
            <a:outerShdw blurRad="63500" sx="100500" sy="100500" algn="ctr" rotWithShape="0">
              <a:prstClr val="black">
                <a:alpha val="5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Tree>
    <p:extLst>
      <p:ext uri="{BB962C8B-B14F-4D97-AF65-F5344CB8AC3E}">
        <p14:creationId xmlns:p14="http://schemas.microsoft.com/office/powerpoint/2010/main" val="218778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8" y="208656"/>
            <a:ext cx="3071437"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9" y="1873045"/>
            <a:ext cx="1990782"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14994568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32367" y="2403145"/>
            <a:ext cx="10742084" cy="1362075"/>
          </a:xfrm>
        </p:spPr>
        <p:txBody>
          <a:bodyPr anchor="b" anchorCtr="0"/>
          <a:lstStyle>
            <a:lvl1pPr algn="ctr">
              <a:defRPr sz="4600" b="0" cap="none" baseline="0"/>
            </a:lvl1pPr>
          </a:lstStyle>
          <a:p>
            <a:r>
              <a:rPr lang="en-US"/>
              <a:t>Click to edit Master title style</a:t>
            </a:r>
            <a:endParaRPr/>
          </a:p>
        </p:txBody>
      </p:sp>
      <p:sp>
        <p:nvSpPr>
          <p:cNvPr id="3" name="Text Placeholder 2"/>
          <p:cNvSpPr>
            <a:spLocks noGrp="1"/>
          </p:cNvSpPr>
          <p:nvPr>
            <p:ph type="body" idx="1"/>
          </p:nvPr>
        </p:nvSpPr>
        <p:spPr>
          <a:xfrm>
            <a:off x="732367" y="3736006"/>
            <a:ext cx="10742084" cy="1500187"/>
          </a:xfrm>
        </p:spPr>
        <p:txBody>
          <a:bodyPr anchor="t" anchorCtr="0">
            <a:normAutofit/>
          </a:bodyPr>
          <a:lstStyle>
            <a:lvl1pPr marL="0" indent="0" algn="ctr">
              <a:spcBef>
                <a:spcPts val="300"/>
              </a:spcBef>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203997113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2367" y="107576"/>
            <a:ext cx="10723035" cy="1336956"/>
          </a:xfrm>
        </p:spPr>
        <p:txBody>
          <a:bodyPr/>
          <a:lstStyle/>
          <a:p>
            <a:r>
              <a:rPr lang="en-US"/>
              <a:t>Click to edit Master title style</a:t>
            </a:r>
            <a:endParaRPr/>
          </a:p>
        </p:txBody>
      </p:sp>
      <p:sp>
        <p:nvSpPr>
          <p:cNvPr id="3" name="Content Placeholder 2"/>
          <p:cNvSpPr>
            <a:spLocks noGrp="1"/>
          </p:cNvSpPr>
          <p:nvPr>
            <p:ph sz="half" idx="1"/>
          </p:nvPr>
        </p:nvSpPr>
        <p:spPr>
          <a:xfrm>
            <a:off x="732367" y="1600201"/>
            <a:ext cx="512064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334761" y="1600201"/>
            <a:ext cx="512064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B01F9CA3-105E-4857-9057-6DB6197DA786}"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12198930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2365" y="107576"/>
            <a:ext cx="10723035" cy="1336956"/>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732365" y="1453225"/>
            <a:ext cx="512064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732365" y="2347416"/>
            <a:ext cx="512064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334760" y="1453225"/>
            <a:ext cx="512064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34760" y="2347416"/>
            <a:ext cx="512064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B01F9CA3-105E-4857-9057-6DB6197DA786}" type="datetimeFigureOut">
              <a:rPr lang="en-US" smtClean="0"/>
              <a:t>1/27/21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38054508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B01F9CA3-105E-4857-9057-6DB6197DA786}" type="datetimeFigureOut">
              <a:rPr lang="en-US" smtClean="0"/>
              <a:t>1/27/21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149344795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1F9CA3-105E-4857-9057-6DB6197DA786}" type="datetimeFigureOut">
              <a:rPr lang="en-US" smtClean="0"/>
              <a:t>1/27/21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37690095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1199" y="611872"/>
            <a:ext cx="5120640" cy="1162050"/>
          </a:xfrm>
        </p:spPr>
        <p:txBody>
          <a:bodyPr anchor="b"/>
          <a:lstStyle>
            <a:lvl1pPr algn="ctr">
              <a:defRPr sz="3600" b="0"/>
            </a:lvl1pPr>
          </a:lstStyle>
          <a:p>
            <a:r>
              <a:rPr lang="en-US"/>
              <a:t>Click to edit Master title style</a:t>
            </a:r>
            <a:endParaRPr/>
          </a:p>
        </p:txBody>
      </p:sp>
      <p:sp>
        <p:nvSpPr>
          <p:cNvPr id="3" name="Content Placeholder 2"/>
          <p:cNvSpPr>
            <a:spLocks noGrp="1"/>
          </p:cNvSpPr>
          <p:nvPr>
            <p:ph idx="1"/>
          </p:nvPr>
        </p:nvSpPr>
        <p:spPr>
          <a:xfrm>
            <a:off x="6323765" y="368300"/>
            <a:ext cx="5120640" cy="5575300"/>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711199" y="1787856"/>
            <a:ext cx="5120640"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01F9CA3-105E-4857-9057-6DB6197DA786}"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346135907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1198" y="611872"/>
            <a:ext cx="5439393" cy="1162050"/>
          </a:xfrm>
        </p:spPr>
        <p:txBody>
          <a:bodyPr anchor="b"/>
          <a:lstStyle>
            <a:lvl1pPr algn="ctr">
              <a:defRPr sz="3600" b="0"/>
            </a:lvl1pPr>
          </a:lstStyle>
          <a:p>
            <a:r>
              <a:rPr lang="en-US"/>
              <a:t>Click to edit Master title style</a:t>
            </a:r>
            <a:endParaRPr/>
          </a:p>
        </p:txBody>
      </p:sp>
      <p:sp>
        <p:nvSpPr>
          <p:cNvPr id="4" name="Text Placeholder 3"/>
          <p:cNvSpPr>
            <a:spLocks noGrp="1"/>
          </p:cNvSpPr>
          <p:nvPr>
            <p:ph type="body" sz="half" idx="2"/>
          </p:nvPr>
        </p:nvSpPr>
        <p:spPr>
          <a:xfrm>
            <a:off x="711198" y="1787856"/>
            <a:ext cx="5439393"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01F9CA3-105E-4857-9057-6DB6197DA786}"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5CE407-6216-4202-80E4-A30DC2F709B2}" type="slidenum">
              <a:rPr lang="en-US" smtClean="0"/>
              <a:t>‹#›</a:t>
            </a:fld>
            <a:endParaRPr lang="en-US"/>
          </a:p>
        </p:txBody>
      </p:sp>
      <p:sp>
        <p:nvSpPr>
          <p:cNvPr id="8" name="Picture Placeholder 2"/>
          <p:cNvSpPr>
            <a:spLocks noGrp="1"/>
          </p:cNvSpPr>
          <p:nvPr>
            <p:ph type="pic" idx="1"/>
          </p:nvPr>
        </p:nvSpPr>
        <p:spPr>
          <a:xfrm>
            <a:off x="6787489" y="359393"/>
            <a:ext cx="4876800" cy="5318077"/>
          </a:xfr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lvl1pPr marL="0" indent="0" algn="l" defTabSz="914400"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Tree>
    <p:extLst>
      <p:ext uri="{BB962C8B-B14F-4D97-AF65-F5344CB8AC3E}">
        <p14:creationId xmlns:p14="http://schemas.microsoft.com/office/powerpoint/2010/main" val="198363036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397303090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26389" y="368301"/>
            <a:ext cx="2032000" cy="55753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732365" y="368301"/>
            <a:ext cx="8919635" cy="5575300"/>
          </a:xfrm>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B01F9CA3-105E-4857-9057-6DB6197DA786}"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Tree>
    <p:extLst>
      <p:ext uri="{BB962C8B-B14F-4D97-AF65-F5344CB8AC3E}">
        <p14:creationId xmlns:p14="http://schemas.microsoft.com/office/powerpoint/2010/main" val="3104650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p:nvSpPr>
        <p:spPr>
          <a:xfrm>
            <a:off x="295219" y="208656"/>
            <a:ext cx="1347844" cy="515262"/>
          </a:xfrm>
          <a:prstGeom prst="rect">
            <a:avLst/>
          </a:prstGeom>
          <a:solidFill>
            <a:srgbClr val="4C223F"/>
          </a:solidFill>
          <a:ln>
            <a:noFill/>
          </a:ln>
        </p:spPr>
        <p:txBody>
          <a:bodyPr wrap="square" rtlCol="0" anchor="ctr">
            <a:noAutofit/>
          </a:bodyPr>
          <a:lstStyle/>
          <a:p>
            <a:r>
              <a:rPr lang="en-US" sz="2400" b="1" i="0" dirty="0">
                <a:solidFill>
                  <a:schemeClr val="accent5">
                    <a:lumMod val="40000"/>
                    <a:lumOff val="60000"/>
                  </a:schemeClr>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p:nvSpPr>
        <p:spPr>
          <a:xfrm>
            <a:off x="295218" y="723918"/>
            <a:ext cx="11577177" cy="1204895"/>
          </a:xfrm>
          <a:prstGeom prst="rect">
            <a:avLst/>
          </a:prstGeom>
          <a:solidFill>
            <a:srgbClr val="FFB6F2"/>
          </a:solidFill>
          <a:ln>
            <a:noFill/>
          </a:ln>
        </p:spPr>
        <p:txBody>
          <a:bodyPr wrap="square" rtlCol="0" anchor="ctr">
            <a:normAutofit/>
          </a:bodyPr>
          <a:lstStyle/>
          <a:p>
            <a:pPr marL="0" indent="0">
              <a:tabLst>
                <a:tab pos="3597275" algn="l"/>
              </a:tabLst>
            </a:pPr>
            <a:r>
              <a:rPr lang="en-US" sz="6000" b="1" i="0" dirty="0">
                <a:solidFill>
                  <a:srgbClr val="4C223F"/>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1699792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R) Hyper-speed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6" y="205651"/>
            <a:ext cx="2819400" cy="423863"/>
          </a:xfrm>
          <a:prstGeom prst="rect">
            <a:avLst/>
          </a:prstGeom>
          <a:solidFill>
            <a:srgbClr val="A14986"/>
          </a:solidFill>
        </p:spPr>
        <p:txBody>
          <a:bodyPr wrap="square" rtlCol="0" anchor="ctr">
            <a:noAutofit/>
          </a:bodyPr>
          <a:lstStyle/>
          <a:p>
            <a:pPr algn="ctr"/>
            <a:r>
              <a:rPr lang="en-US" sz="2000" b="1" i="0" dirty="0">
                <a:solidFill>
                  <a:srgbClr val="FFB6F2"/>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square" rtlCol="0" anchor="ctr">
            <a:normAutofit fontScale="25000" lnSpcReduction="20000"/>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25002" y="629514"/>
            <a:ext cx="5504743"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25002" y="1772516"/>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25002" y="2922543"/>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25002" y="4072570"/>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25002" y="5201522"/>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2236838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6" y="205651"/>
            <a:ext cx="2819400" cy="423863"/>
          </a:xfrm>
          <a:prstGeom prst="rect">
            <a:avLst/>
          </a:prstGeom>
          <a:solidFill>
            <a:srgbClr val="A14986"/>
          </a:solidFill>
        </p:spPr>
        <p:txBody>
          <a:bodyPr wrap="square" rtlCol="0" anchor="ctr">
            <a:noAutofit/>
          </a:bodyPr>
          <a:lstStyle/>
          <a:p>
            <a:pPr algn="ctr"/>
            <a:r>
              <a:rPr lang="en-US" sz="2000" b="1" i="0" dirty="0">
                <a:solidFill>
                  <a:srgbClr val="FFB6F2"/>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3202364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p:nvSpPr>
        <p:spPr>
          <a:xfrm>
            <a:off x="295275" y="206066"/>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Go over the steps they already know from this unit, or from relevant prior knowledge.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954605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jpe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10" Type="http://schemas.openxmlformats.org/officeDocument/2006/relationships/image" Target="../media/image1.jpeg"/><Relationship Id="rId4" Type="http://schemas.openxmlformats.org/officeDocument/2006/relationships/slideLayout" Target="../slideLayouts/slideLayout29.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image" Target="../media/image1.jpeg"/><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heme" Target="../theme/theme5.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p:nvSpPr>
        <p:spPr>
          <a:xfrm>
            <a:off x="0" y="0"/>
            <a:ext cx="12192000" cy="6858000"/>
          </a:xfrm>
          <a:prstGeom prst="rect">
            <a:avLst/>
          </a:prstGeom>
          <a:solidFill>
            <a:srgbClr val="A149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p:nvPicPr>
        <p:blipFill>
          <a:blip r:embed="rId14"/>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26527322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p:nvSpPr>
        <p:spPr>
          <a:xfrm>
            <a:off x="0" y="0"/>
            <a:ext cx="12192000" cy="6858000"/>
          </a:xfrm>
          <a:prstGeom prst="rect">
            <a:avLst/>
          </a:prstGeom>
          <a:solidFill>
            <a:srgbClr val="3B8C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p:nvPicPr>
        <p:blipFill>
          <a:blip r:embed="rId15"/>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37023668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p:nvSpPr>
        <p:spPr>
          <a:xfrm>
            <a:off x="0" y="0"/>
            <a:ext cx="12192000" cy="6858000"/>
          </a:xfrm>
          <a:prstGeom prst="rect">
            <a:avLst/>
          </a:prstGeom>
          <a:solidFill>
            <a:srgbClr val="47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p:nvPicPr>
        <p:blipFill>
          <a:blip r:embed="rId10"/>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1506238368"/>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p:nvSpPr>
        <p:spPr>
          <a:xfrm>
            <a:off x="0" y="0"/>
            <a:ext cx="12192000" cy="6858000"/>
          </a:xfrm>
          <a:prstGeom prst="rect">
            <a:avLst/>
          </a:prstGeom>
          <a:solidFill>
            <a:srgbClr val="683F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p:nvPicPr>
        <p:blipFill>
          <a:blip r:embed="rId15"/>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3415770963"/>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2367" y="107576"/>
            <a:ext cx="10723035" cy="1336956"/>
          </a:xfrm>
          <a:prstGeom prst="rect">
            <a:avLst/>
          </a:prstGeom>
        </p:spPr>
        <p:txBody>
          <a:bodyPr vert="horz" lIns="91440" tIns="45720" rIns="91440" bIns="45720" rtlCol="0" anchor="b" anchorCtr="0">
            <a:noAutofit/>
          </a:bodyPr>
          <a:lstStyle/>
          <a:p>
            <a:r>
              <a:rPr lang="en-US"/>
              <a:t>Click to edit Master title style</a:t>
            </a:r>
            <a:endParaRPr/>
          </a:p>
        </p:txBody>
      </p:sp>
      <p:sp>
        <p:nvSpPr>
          <p:cNvPr id="3" name="Text Placeholder 2"/>
          <p:cNvSpPr>
            <a:spLocks noGrp="1"/>
          </p:cNvSpPr>
          <p:nvPr>
            <p:ph type="body" idx="1"/>
          </p:nvPr>
        </p:nvSpPr>
        <p:spPr>
          <a:xfrm>
            <a:off x="732367" y="1600201"/>
            <a:ext cx="10723035"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7506447" y="6275669"/>
            <a:ext cx="2844800" cy="365125"/>
          </a:xfrm>
          <a:prstGeom prst="rect">
            <a:avLst/>
          </a:prstGeom>
        </p:spPr>
        <p:txBody>
          <a:bodyPr vert="horz" lIns="91440" tIns="45720" rIns="91440" bIns="45720" rtlCol="0" anchor="ctr"/>
          <a:lstStyle>
            <a:lvl1pPr algn="r">
              <a:defRPr sz="1200">
                <a:solidFill>
                  <a:schemeClr val="bg1"/>
                </a:solidFill>
              </a:defRPr>
            </a:lvl1pPr>
          </a:lstStyle>
          <a:p>
            <a:fld id="{B01F9CA3-105E-4857-9057-6DB6197DA786}" type="datetimeFigureOut">
              <a:rPr lang="en-US" smtClean="0"/>
              <a:t>1/27/21</a:t>
            </a:fld>
            <a:endParaRPr lang="en-US"/>
          </a:p>
        </p:txBody>
      </p:sp>
      <p:sp>
        <p:nvSpPr>
          <p:cNvPr id="5" name="Footer Placeholder 4"/>
          <p:cNvSpPr>
            <a:spLocks noGrp="1"/>
          </p:cNvSpPr>
          <p:nvPr>
            <p:ph type="ftr" sz="quarter" idx="3"/>
          </p:nvPr>
        </p:nvSpPr>
        <p:spPr>
          <a:xfrm>
            <a:off x="352611" y="6275669"/>
            <a:ext cx="6454588" cy="365125"/>
          </a:xfrm>
          <a:prstGeom prst="rect">
            <a:avLst/>
          </a:prstGeom>
        </p:spPr>
        <p:txBody>
          <a:bodyPr vert="horz" lIns="91440" tIns="45720" rIns="91440" bIns="45720" rtlCol="0" anchor="ctr"/>
          <a:lstStyle>
            <a:lvl1pPr algn="l">
              <a:defRPr sz="1200">
                <a:solidFill>
                  <a:schemeClr val="bg1"/>
                </a:solidFill>
              </a:defRPr>
            </a:lvl1pPr>
          </a:lstStyle>
          <a:p>
            <a:endParaRPr lang="en-US"/>
          </a:p>
        </p:txBody>
      </p:sp>
      <p:sp>
        <p:nvSpPr>
          <p:cNvPr id="6" name="Slide Number Placeholder 5"/>
          <p:cNvSpPr>
            <a:spLocks noGrp="1"/>
          </p:cNvSpPr>
          <p:nvPr>
            <p:ph type="sldNum" sz="quarter" idx="4"/>
          </p:nvPr>
        </p:nvSpPr>
        <p:spPr>
          <a:xfrm>
            <a:off x="10530541" y="6275669"/>
            <a:ext cx="1320800" cy="365125"/>
          </a:xfrm>
          <a:prstGeom prst="rect">
            <a:avLst/>
          </a:prstGeom>
        </p:spPr>
        <p:txBody>
          <a:bodyPr vert="horz" lIns="91440" tIns="45720" rIns="91440" bIns="45720" rtlCol="0" anchor="ctr"/>
          <a:lstStyle>
            <a:lvl1pPr algn="r">
              <a:defRPr sz="3600">
                <a:solidFill>
                  <a:schemeClr val="bg1"/>
                </a:solidFill>
              </a:defRPr>
            </a:lvl1pPr>
          </a:lstStyle>
          <a:p>
            <a:fld id="{7F5CE407-6216-4202-80E4-A30DC2F709B2}" type="slidenum">
              <a:rPr lang="en-US" smtClean="0"/>
              <a:t>‹#›</a:t>
            </a:fld>
            <a:endParaRPr lang="en-US"/>
          </a:p>
        </p:txBody>
      </p:sp>
    </p:spTree>
    <p:extLst>
      <p:ext uri="{BB962C8B-B14F-4D97-AF65-F5344CB8AC3E}">
        <p14:creationId xmlns:p14="http://schemas.microsoft.com/office/powerpoint/2010/main" val="201927782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Lst>
  <p:txStyles>
    <p:titleStyle>
      <a:lvl1pPr algn="ctr" defTabSz="914400" rtl="0" eaLnBrk="1" latinLnBrk="0" hangingPunct="1">
        <a:spcBef>
          <a:spcPct val="0"/>
        </a:spcBef>
        <a:buNone/>
        <a:defRPr sz="4600" kern="1200">
          <a:solidFill>
            <a:schemeClr val="accent1"/>
          </a:solidFill>
          <a:latin typeface="+mj-lt"/>
          <a:ea typeface="+mj-ea"/>
          <a:cs typeface="+mj-cs"/>
        </a:defRPr>
      </a:lvl1pPr>
    </p:titleStyle>
    <p:body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hyperlink" Target="https://www.youtube.com/watch?v=V2381lUhqc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724C12-494B-4AB9-B076-F51CDF31142C}"/>
              </a:ext>
            </a:extLst>
          </p:cNvPr>
          <p:cNvSpPr>
            <a:spLocks noGrp="1"/>
          </p:cNvSpPr>
          <p:nvPr>
            <p:ph type="body" sz="quarter" idx="10"/>
          </p:nvPr>
        </p:nvSpPr>
        <p:spPr>
          <a:xfrm>
            <a:off x="0" y="1549400"/>
            <a:ext cx="12192000" cy="2929609"/>
          </a:xfrm>
        </p:spPr>
        <p:txBody>
          <a:bodyPr/>
          <a:lstStyle/>
          <a:p>
            <a:r>
              <a:rPr lang="en-US" dirty="0"/>
              <a:t>SWBAT understand why we study rocks and what information we can tell from them</a:t>
            </a:r>
          </a:p>
        </p:txBody>
      </p:sp>
    </p:spTree>
    <p:extLst>
      <p:ext uri="{BB962C8B-B14F-4D97-AF65-F5344CB8AC3E}">
        <p14:creationId xmlns:p14="http://schemas.microsoft.com/office/powerpoint/2010/main" val="512634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5"/>
            <a:ext cx="7075187" cy="5718633"/>
          </a:xfrm>
        </p:spPr>
        <p:txBody>
          <a:bodyPr/>
          <a:lstStyle/>
          <a:p>
            <a:r>
              <a:rPr lang="en-US" sz="4000" dirty="0"/>
              <a:t>Climate change</a:t>
            </a:r>
          </a:p>
          <a:p>
            <a:pPr marL="571500" indent="-571500">
              <a:buFont typeface="Wingdings" panose="05000000000000000000" pitchFamily="2" charset="2"/>
              <a:buChar char="è"/>
            </a:pPr>
            <a:r>
              <a:rPr lang="en-US" sz="3200" b="0" dirty="0">
                <a:sym typeface="Wingdings" panose="05000000000000000000" pitchFamily="2" charset="2"/>
              </a:rPr>
              <a:t>Salt layer preserved due to fast evaporation (hot climate)</a:t>
            </a:r>
          </a:p>
          <a:p>
            <a:pPr marL="571500" indent="-571500">
              <a:buFont typeface="Wingdings" panose="05000000000000000000" pitchFamily="2" charset="2"/>
              <a:buChar char="è"/>
            </a:pPr>
            <a:r>
              <a:rPr lang="en-US" sz="3200" b="0" dirty="0">
                <a:sym typeface="Wingdings" panose="05000000000000000000" pitchFamily="2" charset="2"/>
              </a:rPr>
              <a:t>As glaciers melt they leave till which indicates past freezing</a:t>
            </a:r>
          </a:p>
          <a:p>
            <a:pPr marL="571500" indent="-571500">
              <a:buFont typeface="Wingdings" panose="05000000000000000000" pitchFamily="2" charset="2"/>
              <a:buChar char="è"/>
            </a:pPr>
            <a:r>
              <a:rPr lang="en-US" sz="3200" b="0" dirty="0">
                <a:sym typeface="Wingdings" panose="05000000000000000000" pitchFamily="2" charset="2"/>
              </a:rPr>
              <a:t>Rocks in hot desert environments often red colour with iron deposits</a:t>
            </a:r>
          </a:p>
          <a:p>
            <a:pPr marL="571500" indent="-571500">
              <a:buFont typeface="Wingdings" panose="05000000000000000000" pitchFamily="2" charset="2"/>
              <a:buChar char="è"/>
            </a:pPr>
            <a:r>
              <a:rPr lang="en-US" sz="3200" b="0" dirty="0">
                <a:sym typeface="Wingdings" panose="05000000000000000000" pitchFamily="2" charset="2"/>
              </a:rPr>
              <a:t>Fossils of plants and animals</a:t>
            </a:r>
            <a:endParaRPr lang="en-US" sz="3200" b="0" dirty="0"/>
          </a:p>
          <a:p>
            <a:endParaRPr lang="en-US" b="0" dirty="0"/>
          </a:p>
        </p:txBody>
      </p:sp>
      <p:pic>
        <p:nvPicPr>
          <p:cNvPr id="2050" name="Picture 2" descr="Image result for iron ore mining">
            <a:extLst>
              <a:ext uri="{FF2B5EF4-FFF2-40B4-BE49-F238E27FC236}">
                <a16:creationId xmlns:a16="http://schemas.microsoft.com/office/drawing/2014/main" id="{5678176C-E0B8-4C47-92F9-AAA84A6F38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9722" y="590549"/>
            <a:ext cx="4569044" cy="304602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8DAD6DB-6CF5-8342-9F08-67DE238799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69722" y="3895914"/>
            <a:ext cx="4631278" cy="2692010"/>
          </a:xfrm>
          <a:prstGeom prst="rect">
            <a:avLst/>
          </a:prstGeom>
        </p:spPr>
      </p:pic>
    </p:spTree>
    <p:extLst>
      <p:ext uri="{BB962C8B-B14F-4D97-AF65-F5344CB8AC3E}">
        <p14:creationId xmlns:p14="http://schemas.microsoft.com/office/powerpoint/2010/main" val="2676487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6"/>
            <a:ext cx="8155205" cy="1885950"/>
          </a:xfrm>
        </p:spPr>
        <p:txBody>
          <a:bodyPr/>
          <a:lstStyle/>
          <a:p>
            <a:r>
              <a:rPr lang="en-US" sz="4000" dirty="0"/>
              <a:t>Resources and Minerals</a:t>
            </a:r>
          </a:p>
          <a:p>
            <a:endParaRPr lang="en-US" sz="4000" dirty="0"/>
          </a:p>
          <a:p>
            <a:r>
              <a:rPr lang="en-US" sz="4000" b="0" dirty="0">
                <a:sym typeface="Wingdings" panose="05000000000000000000" pitchFamily="2" charset="2"/>
              </a:rPr>
              <a:t>Can you think of resources and mineral that we mine?</a:t>
            </a:r>
            <a:endParaRPr lang="en-US" sz="4000" b="0" dirty="0"/>
          </a:p>
          <a:p>
            <a:endParaRPr lang="en-US" b="0" dirty="0"/>
          </a:p>
        </p:txBody>
      </p:sp>
    </p:spTree>
    <p:extLst>
      <p:ext uri="{BB962C8B-B14F-4D97-AF65-F5344CB8AC3E}">
        <p14:creationId xmlns:p14="http://schemas.microsoft.com/office/powerpoint/2010/main" val="3715870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6"/>
            <a:ext cx="8155205" cy="1885950"/>
          </a:xfrm>
        </p:spPr>
        <p:txBody>
          <a:bodyPr/>
          <a:lstStyle/>
          <a:p>
            <a:r>
              <a:rPr lang="en-US" sz="4000" dirty="0"/>
              <a:t>The study of rocks can provide information about Natural Hazards</a:t>
            </a:r>
          </a:p>
          <a:p>
            <a:r>
              <a:rPr lang="en-US" sz="4000" b="0" dirty="0"/>
              <a:t>Such as:</a:t>
            </a:r>
          </a:p>
          <a:p>
            <a:pPr marL="571500" indent="-571500">
              <a:buFont typeface="Wingdings" panose="05000000000000000000" pitchFamily="2" charset="2"/>
              <a:buChar char="è"/>
            </a:pPr>
            <a:r>
              <a:rPr lang="en-US" sz="4000" b="0" dirty="0">
                <a:sym typeface="Wingdings" panose="05000000000000000000" pitchFamily="2" charset="2"/>
              </a:rPr>
              <a:t>Earthquakes</a:t>
            </a:r>
          </a:p>
          <a:p>
            <a:pPr marL="571500" indent="-571500">
              <a:buFont typeface="Wingdings" panose="05000000000000000000" pitchFamily="2" charset="2"/>
              <a:buChar char="è"/>
            </a:pPr>
            <a:r>
              <a:rPr lang="en-US" sz="4000" b="0" dirty="0">
                <a:sym typeface="Wingdings" panose="05000000000000000000" pitchFamily="2" charset="2"/>
              </a:rPr>
              <a:t>Landslides</a:t>
            </a:r>
          </a:p>
          <a:p>
            <a:pPr marL="571500" indent="-571500">
              <a:buFont typeface="Wingdings" panose="05000000000000000000" pitchFamily="2" charset="2"/>
              <a:buChar char="è"/>
            </a:pPr>
            <a:r>
              <a:rPr lang="en-US" sz="4000" b="0" dirty="0">
                <a:sym typeface="Wingdings" panose="05000000000000000000" pitchFamily="2" charset="2"/>
              </a:rPr>
              <a:t>Volcanoes</a:t>
            </a:r>
          </a:p>
          <a:p>
            <a:pPr marL="571500" indent="-571500">
              <a:buFont typeface="Wingdings" panose="05000000000000000000" pitchFamily="2" charset="2"/>
              <a:buChar char="è"/>
            </a:pPr>
            <a:r>
              <a:rPr lang="en-US" sz="4000" b="0" dirty="0">
                <a:sym typeface="Wingdings" panose="05000000000000000000" pitchFamily="2" charset="2"/>
              </a:rPr>
              <a:t>Flooding</a:t>
            </a:r>
          </a:p>
          <a:p>
            <a:pPr marL="571500" indent="-571500">
              <a:buFont typeface="Wingdings" panose="05000000000000000000" pitchFamily="2" charset="2"/>
              <a:buChar char="è"/>
            </a:pPr>
            <a:endParaRPr lang="en-US" sz="4000" b="0" dirty="0"/>
          </a:p>
          <a:p>
            <a:endParaRPr lang="en-US" b="0" dirty="0"/>
          </a:p>
        </p:txBody>
      </p:sp>
      <p:pic>
        <p:nvPicPr>
          <p:cNvPr id="3074" name="Picture 2" descr="Image result for earthquake tectonic plates">
            <a:extLst>
              <a:ext uri="{FF2B5EF4-FFF2-40B4-BE49-F238E27FC236}">
                <a16:creationId xmlns:a16="http://schemas.microsoft.com/office/drawing/2014/main" id="{B3056581-9260-4C0C-98D4-1322160047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8424" y="3044442"/>
            <a:ext cx="4751746" cy="2800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0619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9E4800-D5F0-45B2-AA8F-7EC1960AAB14}"/>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A677ADBD-2226-4926-9C59-7FDA9154AF77}"/>
              </a:ext>
            </a:extLst>
          </p:cNvPr>
          <p:cNvSpPr>
            <a:spLocks noGrp="1"/>
          </p:cNvSpPr>
          <p:nvPr>
            <p:ph type="body" sz="quarter" idx="15"/>
          </p:nvPr>
        </p:nvSpPr>
        <p:spPr/>
        <p:txBody>
          <a:bodyPr/>
          <a:lstStyle/>
          <a:p>
            <a:r>
              <a:rPr lang="en-US" sz="4000" b="0" dirty="0"/>
              <a:t>This Unit:</a:t>
            </a:r>
          </a:p>
          <a:p>
            <a:endParaRPr lang="en-US" sz="4000" b="0" dirty="0"/>
          </a:p>
          <a:p>
            <a:pPr marL="571500" indent="-571500">
              <a:buFont typeface="Wingdings" panose="05000000000000000000" pitchFamily="2" charset="2"/>
              <a:buChar char="è"/>
            </a:pPr>
            <a:r>
              <a:rPr lang="en-US" sz="4000" b="0" dirty="0"/>
              <a:t>Different types of rocks: Igneous, metamorphic and sedimentary</a:t>
            </a:r>
          </a:p>
          <a:p>
            <a:pPr marL="571500" indent="-571500">
              <a:buFont typeface="Wingdings" panose="05000000000000000000" pitchFamily="2" charset="2"/>
              <a:buChar char="è"/>
            </a:pPr>
            <a:r>
              <a:rPr lang="en-US" sz="4000" b="0" dirty="0"/>
              <a:t>Volcanoes creating rocks</a:t>
            </a:r>
          </a:p>
          <a:p>
            <a:pPr marL="571500" indent="-571500">
              <a:buFont typeface="Wingdings" panose="05000000000000000000" pitchFamily="2" charset="2"/>
              <a:buChar char="è"/>
            </a:pPr>
            <a:r>
              <a:rPr lang="en-US" sz="4000" b="0" dirty="0"/>
              <a:t>Mining</a:t>
            </a:r>
            <a:br>
              <a:rPr lang="en-US" sz="4000" b="0" dirty="0"/>
            </a:br>
            <a:endParaRPr lang="en-US" sz="4000" b="0" dirty="0"/>
          </a:p>
        </p:txBody>
      </p:sp>
    </p:spTree>
    <p:extLst>
      <p:ext uri="{BB962C8B-B14F-4D97-AF65-F5344CB8AC3E}">
        <p14:creationId xmlns:p14="http://schemas.microsoft.com/office/powerpoint/2010/main" val="244081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5CB98A2-8073-8B49-9AE7-26B789B68438}"/>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2F18A8A6-F433-5D45-AF11-7B0F80874EED}"/>
              </a:ext>
            </a:extLst>
          </p:cNvPr>
          <p:cNvSpPr>
            <a:spLocks noGrp="1"/>
          </p:cNvSpPr>
          <p:nvPr>
            <p:ph type="body" sz="quarter" idx="15"/>
          </p:nvPr>
        </p:nvSpPr>
        <p:spPr/>
        <p:txBody>
          <a:bodyPr/>
          <a:lstStyle/>
          <a:p>
            <a:r>
              <a:rPr lang="en-US" dirty="0"/>
              <a:t>Worksheet </a:t>
            </a:r>
          </a:p>
          <a:p>
            <a:r>
              <a:rPr lang="en-US" dirty="0"/>
              <a:t>Why Geology worksheet</a:t>
            </a:r>
          </a:p>
        </p:txBody>
      </p:sp>
    </p:spTree>
    <p:extLst>
      <p:ext uri="{BB962C8B-B14F-4D97-AF65-F5344CB8AC3E}">
        <p14:creationId xmlns:p14="http://schemas.microsoft.com/office/powerpoint/2010/main" val="749761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724C12-494B-4AB9-B076-F51CDF31142C}"/>
              </a:ext>
            </a:extLst>
          </p:cNvPr>
          <p:cNvSpPr>
            <a:spLocks noGrp="1"/>
          </p:cNvSpPr>
          <p:nvPr>
            <p:ph type="body" sz="quarter" idx="10"/>
          </p:nvPr>
        </p:nvSpPr>
        <p:spPr>
          <a:xfrm>
            <a:off x="0" y="1549400"/>
            <a:ext cx="12192000" cy="2929609"/>
          </a:xfrm>
        </p:spPr>
        <p:txBody>
          <a:bodyPr/>
          <a:lstStyle/>
          <a:p>
            <a:r>
              <a:rPr lang="en-US" dirty="0"/>
              <a:t>SWBAT understand why we study rocks and what information we can tell from them</a:t>
            </a:r>
          </a:p>
        </p:txBody>
      </p:sp>
    </p:spTree>
    <p:extLst>
      <p:ext uri="{BB962C8B-B14F-4D97-AF65-F5344CB8AC3E}">
        <p14:creationId xmlns:p14="http://schemas.microsoft.com/office/powerpoint/2010/main" val="1887013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BFA4D46-DEAA-444C-8305-56435FAF2153}"/>
              </a:ext>
            </a:extLst>
          </p:cNvPr>
          <p:cNvSpPr/>
          <p:nvPr/>
        </p:nvSpPr>
        <p:spPr>
          <a:xfrm>
            <a:off x="3180779" y="3244334"/>
            <a:ext cx="5830442" cy="369332"/>
          </a:xfrm>
          <a:prstGeom prst="rect">
            <a:avLst/>
          </a:prstGeom>
        </p:spPr>
        <p:txBody>
          <a:bodyPr wrap="none">
            <a:spAutoFit/>
          </a:bodyPr>
          <a:lstStyle/>
          <a:p>
            <a:r>
              <a:rPr lang="en-US" dirty="0">
                <a:hlinkClick r:id="rId4"/>
              </a:rPr>
              <a:t>https://www.youtube.com/watch?v=V2381lUhqc0</a:t>
            </a:r>
            <a:endParaRPr lang="en-US" dirty="0"/>
          </a:p>
        </p:txBody>
      </p:sp>
      <p:sp>
        <p:nvSpPr>
          <p:cNvPr id="3" name="TextBox 2">
            <a:extLst>
              <a:ext uri="{FF2B5EF4-FFF2-40B4-BE49-F238E27FC236}">
                <a16:creationId xmlns:a16="http://schemas.microsoft.com/office/drawing/2014/main" id="{CDCD8B4D-DB62-421A-84DA-D60DBD69F32A}"/>
              </a:ext>
            </a:extLst>
          </p:cNvPr>
          <p:cNvSpPr txBox="1"/>
          <p:nvPr/>
        </p:nvSpPr>
        <p:spPr>
          <a:xfrm>
            <a:off x="942109" y="508000"/>
            <a:ext cx="8857673" cy="1754909"/>
          </a:xfrm>
          <a:prstGeom prst="rect">
            <a:avLst/>
          </a:prstGeom>
          <a:noFill/>
          <a:ln>
            <a:noFill/>
          </a:ln>
        </p:spPr>
        <p:txBody>
          <a:bodyPr wrap="square" rtlCol="0" anchor="t" anchorCtr="0">
            <a:normAutofit/>
          </a:bodyPr>
          <a:lstStyle/>
          <a:p>
            <a:pPr algn="l"/>
            <a:r>
              <a:rPr lang="en-US" sz="5400" b="1" dirty="0">
                <a:latin typeface="Century Gothic" panose="020B0502020202020204" pitchFamily="34" charset="0"/>
                <a:cs typeface="Futura Medium" panose="020B0602020204020303" pitchFamily="34" charset="-79"/>
              </a:rPr>
              <a:t>EARTH SCIENCE</a:t>
            </a:r>
          </a:p>
        </p:txBody>
      </p:sp>
      <p:pic>
        <p:nvPicPr>
          <p:cNvPr id="4" name="Buy CrashCourse merchandise.mp4">
            <a:hlinkClick r:id="" action="ppaction://media"/>
            <a:extLst>
              <a:ext uri="{FF2B5EF4-FFF2-40B4-BE49-F238E27FC236}">
                <a16:creationId xmlns:a16="http://schemas.microsoft.com/office/drawing/2014/main" id="{8448C8BF-6899-554F-8469-AA7277A2E1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1020"/>
            <a:ext cx="12192000" cy="6858000"/>
          </a:xfrm>
          <a:prstGeom prst="rect">
            <a:avLst/>
          </a:prstGeom>
        </p:spPr>
      </p:pic>
    </p:spTree>
    <p:extLst>
      <p:ext uri="{BB962C8B-B14F-4D97-AF65-F5344CB8AC3E}">
        <p14:creationId xmlns:p14="http://schemas.microsoft.com/office/powerpoint/2010/main" val="2507165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31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7FD5FF-739E-4AFD-A325-EEE176A96224}"/>
              </a:ext>
            </a:extLst>
          </p:cNvPr>
          <p:cNvSpPr>
            <a:spLocks noGrp="1"/>
          </p:cNvSpPr>
          <p:nvPr>
            <p:ph type="body" sz="quarter" idx="10"/>
          </p:nvPr>
        </p:nvSpPr>
        <p:spPr/>
        <p:txBody>
          <a:bodyPr/>
          <a:lstStyle/>
          <a:p>
            <a:r>
              <a:rPr lang="en-US" dirty="0"/>
              <a:t>Geology</a:t>
            </a:r>
          </a:p>
        </p:txBody>
      </p:sp>
      <p:sp>
        <p:nvSpPr>
          <p:cNvPr id="3" name="Text Placeholder 2">
            <a:extLst>
              <a:ext uri="{FF2B5EF4-FFF2-40B4-BE49-F238E27FC236}">
                <a16:creationId xmlns:a16="http://schemas.microsoft.com/office/drawing/2014/main" id="{8F356EFC-F5C5-46A9-8786-0DF8EAD0E4CB}"/>
              </a:ext>
            </a:extLst>
          </p:cNvPr>
          <p:cNvSpPr>
            <a:spLocks noGrp="1"/>
          </p:cNvSpPr>
          <p:nvPr>
            <p:ph type="body" sz="quarter" idx="11"/>
          </p:nvPr>
        </p:nvSpPr>
        <p:spPr/>
        <p:txBody>
          <a:bodyPr/>
          <a:lstStyle/>
          <a:p>
            <a:r>
              <a:rPr lang="en-US" dirty="0"/>
              <a:t>Geology is the study of the Earth; how it works and its history</a:t>
            </a:r>
          </a:p>
        </p:txBody>
      </p:sp>
    </p:spTree>
    <p:extLst>
      <p:ext uri="{BB962C8B-B14F-4D97-AF65-F5344CB8AC3E}">
        <p14:creationId xmlns:p14="http://schemas.microsoft.com/office/powerpoint/2010/main" val="3051802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EA28E7-032D-46A2-9B57-C7E59D123394}"/>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F507289-3CB3-4EEC-9724-A059EF0D2DBB}"/>
              </a:ext>
            </a:extLst>
          </p:cNvPr>
          <p:cNvSpPr>
            <a:spLocks noGrp="1"/>
          </p:cNvSpPr>
          <p:nvPr>
            <p:ph type="body" sz="quarter" idx="15"/>
          </p:nvPr>
        </p:nvSpPr>
        <p:spPr>
          <a:xfrm>
            <a:off x="397668" y="965946"/>
            <a:ext cx="10964015" cy="5445364"/>
          </a:xfrm>
        </p:spPr>
        <p:txBody>
          <a:bodyPr/>
          <a:lstStyle/>
          <a:p>
            <a:r>
              <a:rPr lang="en-US" dirty="0"/>
              <a:t>Some things we are able to tell by studying geology:</a:t>
            </a:r>
          </a:p>
          <a:p>
            <a:endParaRPr lang="en-US" dirty="0"/>
          </a:p>
          <a:p>
            <a:pPr marL="457200" indent="-457200">
              <a:buFont typeface="Wingdings" panose="05000000000000000000" pitchFamily="2" charset="2"/>
              <a:buChar char="v"/>
            </a:pPr>
            <a:r>
              <a:rPr lang="en-US" sz="4000" b="0" dirty="0"/>
              <a:t>History of Earth</a:t>
            </a:r>
          </a:p>
          <a:p>
            <a:pPr marL="457200" indent="-457200">
              <a:buFont typeface="Wingdings" panose="05000000000000000000" pitchFamily="2" charset="2"/>
              <a:buChar char="v"/>
            </a:pPr>
            <a:r>
              <a:rPr lang="en-US" sz="4000" b="0" dirty="0"/>
              <a:t>History of Life on Earth </a:t>
            </a:r>
          </a:p>
          <a:p>
            <a:pPr marL="457200" indent="-457200">
              <a:buFont typeface="Wingdings" panose="05000000000000000000" pitchFamily="2" charset="2"/>
              <a:buChar char="v"/>
            </a:pPr>
            <a:r>
              <a:rPr lang="en-US" sz="4000" b="0" dirty="0"/>
              <a:t>Climate Change</a:t>
            </a:r>
          </a:p>
          <a:p>
            <a:pPr marL="457200" indent="-457200">
              <a:buFont typeface="Wingdings" panose="05000000000000000000" pitchFamily="2" charset="2"/>
              <a:buChar char="v"/>
            </a:pPr>
            <a:r>
              <a:rPr lang="en-US" sz="4000" b="0" dirty="0"/>
              <a:t>Resources and minerals</a:t>
            </a:r>
          </a:p>
          <a:p>
            <a:pPr marL="457200" indent="-457200">
              <a:buFont typeface="Wingdings" panose="05000000000000000000" pitchFamily="2" charset="2"/>
              <a:buChar char="v"/>
            </a:pPr>
            <a:r>
              <a:rPr lang="en-US" sz="4000" b="0" dirty="0"/>
              <a:t>Natural disasters- earthquakes, landslides, floods and volcanic eruptions</a:t>
            </a:r>
          </a:p>
        </p:txBody>
      </p:sp>
    </p:spTree>
    <p:extLst>
      <p:ext uri="{BB962C8B-B14F-4D97-AF65-F5344CB8AC3E}">
        <p14:creationId xmlns:p14="http://schemas.microsoft.com/office/powerpoint/2010/main" val="1355628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6"/>
            <a:ext cx="10381168" cy="1885950"/>
          </a:xfrm>
        </p:spPr>
        <p:txBody>
          <a:bodyPr/>
          <a:lstStyle/>
          <a:p>
            <a:r>
              <a:rPr lang="en-US" sz="4000" dirty="0"/>
              <a:t>History of the Earth</a:t>
            </a:r>
          </a:p>
          <a:p>
            <a:endParaRPr lang="en-US" sz="4000" dirty="0"/>
          </a:p>
          <a:p>
            <a:r>
              <a:rPr lang="en-US" sz="4000" b="0" dirty="0"/>
              <a:t>Can anyone guess how old the Earth is?</a:t>
            </a:r>
          </a:p>
          <a:p>
            <a:endParaRPr lang="en-US" b="0" dirty="0"/>
          </a:p>
        </p:txBody>
      </p:sp>
      <p:sp>
        <p:nvSpPr>
          <p:cNvPr id="4" name="TextBox 3">
            <a:extLst>
              <a:ext uri="{FF2B5EF4-FFF2-40B4-BE49-F238E27FC236}">
                <a16:creationId xmlns:a16="http://schemas.microsoft.com/office/drawing/2014/main" id="{E389CAFE-F6E7-4AA0-BF2D-57DEB7555AE0}"/>
              </a:ext>
            </a:extLst>
          </p:cNvPr>
          <p:cNvSpPr txBox="1"/>
          <p:nvPr/>
        </p:nvSpPr>
        <p:spPr>
          <a:xfrm>
            <a:off x="785091" y="3934691"/>
            <a:ext cx="7832436" cy="1514764"/>
          </a:xfrm>
          <a:prstGeom prst="rect">
            <a:avLst/>
          </a:prstGeom>
          <a:noFill/>
          <a:ln>
            <a:noFill/>
          </a:ln>
        </p:spPr>
        <p:txBody>
          <a:bodyPr wrap="square" rtlCol="0" anchor="t" anchorCtr="0">
            <a:normAutofit/>
          </a:bodyPr>
          <a:lstStyle/>
          <a:p>
            <a:pPr algn="l"/>
            <a:r>
              <a:rPr lang="en-US" sz="5400" b="1" dirty="0">
                <a:latin typeface="Century Gothic" panose="020B0502020202020204" pitchFamily="34" charset="0"/>
                <a:cs typeface="Futura Medium" panose="020B0602020204020303" pitchFamily="34" charset="-79"/>
              </a:rPr>
              <a:t>4.53 billion years old</a:t>
            </a:r>
          </a:p>
        </p:txBody>
      </p:sp>
    </p:spTree>
    <p:extLst>
      <p:ext uri="{BB962C8B-B14F-4D97-AF65-F5344CB8AC3E}">
        <p14:creationId xmlns:p14="http://schemas.microsoft.com/office/powerpoint/2010/main" val="72238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a:xfrm>
            <a:off x="295275" y="215154"/>
            <a:ext cx="9282113" cy="375396"/>
          </a:xfrm>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6"/>
            <a:ext cx="10381168" cy="1885950"/>
          </a:xfrm>
        </p:spPr>
        <p:txBody>
          <a:bodyPr/>
          <a:lstStyle/>
          <a:p>
            <a:r>
              <a:rPr lang="en-US" sz="4000" dirty="0"/>
              <a:t>History of life on Earth</a:t>
            </a:r>
          </a:p>
          <a:p>
            <a:endParaRPr lang="en-US" sz="4000" dirty="0"/>
          </a:p>
          <a:p>
            <a:pPr marL="571500" indent="-571500">
              <a:buFont typeface="Wingdings" panose="05000000000000000000" pitchFamily="2" charset="2"/>
              <a:buChar char="è"/>
            </a:pPr>
            <a:r>
              <a:rPr lang="en-US" sz="4000" b="0" dirty="0">
                <a:sym typeface="Wingdings" panose="05000000000000000000" pitchFamily="2" charset="2"/>
              </a:rPr>
              <a:t>Pollen trapped in rocks</a:t>
            </a:r>
          </a:p>
          <a:p>
            <a:pPr marL="571500" indent="-571500">
              <a:buFont typeface="Wingdings" panose="05000000000000000000" pitchFamily="2" charset="2"/>
              <a:buChar char="è"/>
            </a:pPr>
            <a:r>
              <a:rPr lang="en-US" sz="4000" b="0" dirty="0">
                <a:sym typeface="Wingdings" panose="05000000000000000000" pitchFamily="2" charset="2"/>
              </a:rPr>
              <a:t>Fossils</a:t>
            </a:r>
            <a:endParaRPr lang="en-US" sz="4000" b="0" dirty="0"/>
          </a:p>
          <a:p>
            <a:endParaRPr lang="en-US" b="0" dirty="0"/>
          </a:p>
        </p:txBody>
      </p:sp>
      <p:pic>
        <p:nvPicPr>
          <p:cNvPr id="1026" name="Picture 2" descr="Image result for fossil pollen">
            <a:extLst>
              <a:ext uri="{FF2B5EF4-FFF2-40B4-BE49-F238E27FC236}">
                <a16:creationId xmlns:a16="http://schemas.microsoft.com/office/drawing/2014/main" id="{8DAB0FCD-99AB-45A8-A9D3-D8CD75E9FB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9487" y="665018"/>
            <a:ext cx="3795802" cy="28316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fossil">
            <a:extLst>
              <a:ext uri="{FF2B5EF4-FFF2-40B4-BE49-F238E27FC236}">
                <a16:creationId xmlns:a16="http://schemas.microsoft.com/office/drawing/2014/main" id="{07144157-BFD7-4350-98AC-0630B68CA4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9924" y="3703575"/>
            <a:ext cx="4898786" cy="2939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383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00BC6A-ECEF-4A8D-913D-DA0B1F93C0CF}"/>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844BFE21-D937-470B-ADAC-568E80D03409}"/>
              </a:ext>
            </a:extLst>
          </p:cNvPr>
          <p:cNvSpPr>
            <a:spLocks noGrp="1"/>
          </p:cNvSpPr>
          <p:nvPr>
            <p:ph type="body" sz="quarter" idx="15"/>
          </p:nvPr>
        </p:nvSpPr>
        <p:spPr>
          <a:xfrm>
            <a:off x="397668" y="965946"/>
            <a:ext cx="10381168" cy="1885950"/>
          </a:xfrm>
        </p:spPr>
        <p:txBody>
          <a:bodyPr/>
          <a:lstStyle/>
          <a:p>
            <a:r>
              <a:rPr lang="en-US" sz="4000" dirty="0"/>
              <a:t>Climate change</a:t>
            </a:r>
          </a:p>
          <a:p>
            <a:endParaRPr lang="en-US" sz="4000" dirty="0"/>
          </a:p>
          <a:p>
            <a:r>
              <a:rPr lang="en-US" sz="4000" b="0" dirty="0"/>
              <a:t>Why do you think we are able to tell climate changes from rocks?</a:t>
            </a:r>
          </a:p>
          <a:p>
            <a:endParaRPr lang="en-US" b="0" dirty="0"/>
          </a:p>
        </p:txBody>
      </p:sp>
    </p:spTree>
    <p:extLst>
      <p:ext uri="{BB962C8B-B14F-4D97-AF65-F5344CB8AC3E}">
        <p14:creationId xmlns:p14="http://schemas.microsoft.com/office/powerpoint/2010/main" val="2817232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70C07A-8E41-4347-A6A2-CD6352C4A87C}"/>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10F43FA5-8094-F442-B217-E6B253443C77}"/>
              </a:ext>
            </a:extLst>
          </p:cNvPr>
          <p:cNvSpPr>
            <a:spLocks noGrp="1"/>
          </p:cNvSpPr>
          <p:nvPr>
            <p:ph type="body" sz="quarter" idx="15"/>
          </p:nvPr>
        </p:nvSpPr>
        <p:spPr>
          <a:xfrm>
            <a:off x="397668" y="965945"/>
            <a:ext cx="11111160" cy="5455875"/>
          </a:xfrm>
        </p:spPr>
        <p:txBody>
          <a:bodyPr/>
          <a:lstStyle/>
          <a:p>
            <a:r>
              <a:rPr lang="en-AU" dirty="0"/>
              <a:t>The geological record of ancient climate is excellent. </a:t>
            </a:r>
          </a:p>
          <a:p>
            <a:r>
              <a:rPr lang="en-AU" dirty="0"/>
              <a:t>Ancient temperatures can be determined very precisely, because the composition of the shells of corals and other marine organisms varies measurably with it.  </a:t>
            </a:r>
          </a:p>
          <a:p>
            <a:r>
              <a:rPr lang="en-AU" dirty="0"/>
              <a:t>Furthermore, the plants and animals that lived during a given time and are now preserved as fossils indicate whether the climate was wet or dry. </a:t>
            </a:r>
          </a:p>
          <a:p>
            <a:endParaRPr lang="en-US" dirty="0"/>
          </a:p>
        </p:txBody>
      </p:sp>
    </p:spTree>
    <p:extLst>
      <p:ext uri="{BB962C8B-B14F-4D97-AF65-F5344CB8AC3E}">
        <p14:creationId xmlns:p14="http://schemas.microsoft.com/office/powerpoint/2010/main" val="2485129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8C157E-0D33-7B4D-BF73-5A1458AD0705}"/>
              </a:ext>
            </a:extLst>
          </p:cNvPr>
          <p:cNvSpPr>
            <a:spLocks noGrp="1"/>
          </p:cNvSpPr>
          <p:nvPr>
            <p:ph type="body" sz="quarter" idx="14"/>
          </p:nvPr>
        </p:nvSpPr>
        <p:spPr/>
        <p:txBody>
          <a:bodyPr>
            <a:normAutofit fontScale="92500"/>
          </a:bodyPr>
          <a:lstStyle/>
          <a:p>
            <a:r>
              <a:rPr lang="en-US" dirty="0"/>
              <a:t>SWBAT understand why we study rocks and what information we can tell from them</a:t>
            </a:r>
          </a:p>
        </p:txBody>
      </p:sp>
      <p:sp>
        <p:nvSpPr>
          <p:cNvPr id="3" name="Text Placeholder 2">
            <a:extLst>
              <a:ext uri="{FF2B5EF4-FFF2-40B4-BE49-F238E27FC236}">
                <a16:creationId xmlns:a16="http://schemas.microsoft.com/office/drawing/2014/main" id="{E6A0A671-3D42-A541-844E-6F73E17CD095}"/>
              </a:ext>
            </a:extLst>
          </p:cNvPr>
          <p:cNvSpPr>
            <a:spLocks noGrp="1"/>
          </p:cNvSpPr>
          <p:nvPr>
            <p:ph type="body" sz="quarter" idx="15"/>
          </p:nvPr>
        </p:nvSpPr>
        <p:spPr>
          <a:xfrm>
            <a:off x="338959" y="2759358"/>
            <a:ext cx="5309448" cy="3300248"/>
          </a:xfrm>
        </p:spPr>
        <p:txBody>
          <a:bodyPr/>
          <a:lstStyle/>
          <a:p>
            <a:pPr marL="457200" indent="-457200">
              <a:buFont typeface="Arial" panose="020B0604020202020204" pitchFamily="34" charset="0"/>
              <a:buChar char="•"/>
            </a:pPr>
            <a:r>
              <a:rPr lang="en-AU" dirty="0"/>
              <a:t>the land we live on</a:t>
            </a:r>
          </a:p>
          <a:p>
            <a:pPr marL="457200" indent="-457200">
              <a:buFont typeface="Arial" panose="020B0604020202020204" pitchFamily="34" charset="0"/>
              <a:buChar char="•"/>
            </a:pPr>
            <a:r>
              <a:rPr lang="en-AU" dirty="0"/>
              <a:t>the land we grow food on</a:t>
            </a:r>
          </a:p>
          <a:p>
            <a:pPr marL="457200" indent="-457200">
              <a:buFont typeface="Arial" panose="020B0604020202020204" pitchFamily="34" charset="0"/>
              <a:buChar char="•"/>
            </a:pPr>
            <a:r>
              <a:rPr lang="en-AU" dirty="0"/>
              <a:t>the waters/rivers/irrigation we rely on</a:t>
            </a:r>
          </a:p>
          <a:p>
            <a:pPr marL="457200" indent="-457200">
              <a:buFont typeface="Arial" panose="020B0604020202020204" pitchFamily="34" charset="0"/>
              <a:buChar char="•"/>
            </a:pPr>
            <a:r>
              <a:rPr lang="en-US" dirty="0"/>
              <a:t>the natural disasters that will endanger our lives and livelihoods </a:t>
            </a:r>
          </a:p>
        </p:txBody>
      </p:sp>
      <p:pic>
        <p:nvPicPr>
          <p:cNvPr id="5" name="Picture 4">
            <a:extLst>
              <a:ext uri="{FF2B5EF4-FFF2-40B4-BE49-F238E27FC236}">
                <a16:creationId xmlns:a16="http://schemas.microsoft.com/office/drawing/2014/main" id="{C2348C69-3850-D74D-8D45-9883857069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8506" y="2877863"/>
            <a:ext cx="5829300" cy="2552700"/>
          </a:xfrm>
          <a:prstGeom prst="rect">
            <a:avLst/>
          </a:prstGeom>
        </p:spPr>
      </p:pic>
      <p:sp>
        <p:nvSpPr>
          <p:cNvPr id="6" name="Text Placeholder 2">
            <a:extLst>
              <a:ext uri="{FF2B5EF4-FFF2-40B4-BE49-F238E27FC236}">
                <a16:creationId xmlns:a16="http://schemas.microsoft.com/office/drawing/2014/main" id="{96283E4A-5E45-EB44-83D8-58B50977D3FB}"/>
              </a:ext>
            </a:extLst>
          </p:cNvPr>
          <p:cNvSpPr txBox="1">
            <a:spLocks/>
          </p:cNvSpPr>
          <p:nvPr/>
        </p:nvSpPr>
        <p:spPr>
          <a:xfrm>
            <a:off x="493986" y="1240220"/>
            <a:ext cx="10308843" cy="98797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The study of geology will also assist us in determining the impacts of the coming climate changes and its effects on </a:t>
            </a:r>
          </a:p>
        </p:txBody>
      </p:sp>
    </p:spTree>
    <p:extLst>
      <p:ext uri="{BB962C8B-B14F-4D97-AF65-F5344CB8AC3E}">
        <p14:creationId xmlns:p14="http://schemas.microsoft.com/office/powerpoint/2010/main" val="2614742761"/>
      </p:ext>
    </p:extLst>
  </p:cSld>
  <p:clrMapOvr>
    <a:masterClrMapping/>
  </p:clrMapOvr>
</p:sld>
</file>

<file path=ppt/theme/_rels/theme5.xml.rels><?xml version="1.0" encoding="UTF-8" standalone="yes"?>
<Relationships xmlns="http://schemas.openxmlformats.org/package/2006/relationships"><Relationship Id="rId1" Type="http://schemas.openxmlformats.org/officeDocument/2006/relationships/image" Target="../media/image5.jpeg"/></Relationships>
</file>

<file path=ppt/theme/theme1.xml><?xml version="1.0" encoding="utf-8"?>
<a:theme xmlns:a="http://schemas.openxmlformats.org/drawingml/2006/main" name="EI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I theme" id="{53CCB9BB-7C13-48FD-A400-3EE477E27FC2}" vid="{E43B8A82-2B2E-43E7-BBAA-C701967BE18A}"/>
    </a:ext>
  </a:extLst>
</a:theme>
</file>

<file path=ppt/theme/theme2.xml><?xml version="1.0" encoding="utf-8"?>
<a:theme xmlns:a="http://schemas.openxmlformats.org/drawingml/2006/main" name="Explicit Instruct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SRC Teaching Template" id="{0CD9B53D-DE41-2B4B-94AE-CE1A77FEFA42}" vid="{785DC263-2D2D-EE48-8C10-F6601503032A}"/>
    </a:ext>
  </a:extLst>
</a:theme>
</file>

<file path=ppt/theme/theme3.xml><?xml version="1.0" encoding="utf-8"?>
<a:theme xmlns:a="http://schemas.openxmlformats.org/drawingml/2006/main" name="Vocabulary &amp; Spelling">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RC Teaching Template" id="{0CD9B53D-DE41-2B4B-94AE-CE1A77FEFA42}" vid="{11DD3316-E729-2740-B0FC-C663885453E7}"/>
    </a:ext>
  </a:extLst>
</a:theme>
</file>

<file path=ppt/theme/theme4.xml><?xml version="1.0" encoding="utf-8"?>
<a:theme xmlns:a="http://schemas.openxmlformats.org/drawingml/2006/main" name="Reading Comprehens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SRC Teaching Template" id="{0CD9B53D-DE41-2B4B-94AE-CE1A77FEFA42}" vid="{096AFCF9-6BC2-5B45-A283-99814B7EC85D}"/>
    </a:ext>
  </a:extLst>
</a:theme>
</file>

<file path=ppt/theme/theme5.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MediaLengthInSeconds xmlns="8f659357-f805-491c-ad0b-5621b2de6466" xsi:nil="true"/>
  </documentManagement>
</p:properties>
</file>

<file path=customXml/itemProps1.xml><?xml version="1.0" encoding="utf-8"?>
<ds:datastoreItem xmlns:ds="http://schemas.openxmlformats.org/officeDocument/2006/customXml" ds:itemID="{138677E7-8D70-445E-A5D5-DA321C6A5753}"/>
</file>

<file path=customXml/itemProps2.xml><?xml version="1.0" encoding="utf-8"?>
<ds:datastoreItem xmlns:ds="http://schemas.openxmlformats.org/officeDocument/2006/customXml" ds:itemID="{01C6C312-0B09-4340-BAEE-7A479E56BBC8}"/>
</file>

<file path=customXml/itemProps3.xml><?xml version="1.0" encoding="utf-8"?>
<ds:datastoreItem xmlns:ds="http://schemas.openxmlformats.org/officeDocument/2006/customXml" ds:itemID="{5C55C5A5-649F-43FD-B631-A4EA8F7C639B}"/>
</file>

<file path=docProps/app.xml><?xml version="1.0" encoding="utf-8"?>
<Properties xmlns="http://schemas.openxmlformats.org/officeDocument/2006/extended-properties" xmlns:vt="http://schemas.openxmlformats.org/officeDocument/2006/docPropsVTypes">
  <Template>EI theme</Template>
  <TotalTime>1135</TotalTime>
  <Words>533</Words>
  <Application>Microsoft Macintosh PowerPoint</Application>
  <PresentationFormat>Widescreen</PresentationFormat>
  <Paragraphs>71</Paragraphs>
  <Slides>15</Slides>
  <Notes>4</Notes>
  <HiddenSlides>0</HiddenSlides>
  <MMClips>1</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15</vt:i4>
      </vt:variant>
    </vt:vector>
  </HeadingPairs>
  <TitlesOfParts>
    <vt:vector size="27" baseType="lpstr">
      <vt:lpstr>Arial</vt:lpstr>
      <vt:lpstr>Calibri</vt:lpstr>
      <vt:lpstr>Century Gothic</vt:lpstr>
      <vt:lpstr>Futura Medium</vt:lpstr>
      <vt:lpstr>News Gothic MT</vt:lpstr>
      <vt:lpstr>Wingdings</vt:lpstr>
      <vt:lpstr>Wingdings 2</vt:lpstr>
      <vt:lpstr>EI theme</vt:lpstr>
      <vt:lpstr>Explicit Instruction</vt:lpstr>
      <vt:lpstr>Vocabulary &amp; Spelling</vt:lpstr>
      <vt:lpstr>Reading Comprehension</vt:lpstr>
      <vt:lpstr>Breeze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Leanne Ward</dc:creator>
  <cp:lastModifiedBy>BURNS Sandra [Southern River College]</cp:lastModifiedBy>
  <cp:revision>19</cp:revision>
  <dcterms:created xsi:type="dcterms:W3CDTF">2019-03-31T05:49:42Z</dcterms:created>
  <dcterms:modified xsi:type="dcterms:W3CDTF">2021-01-27T06:43:16Z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lpwstr>2100.00000000000</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lpwstr/>
  </property>
</Properties>
</file>

<file path=docProps/thumbnail.jpeg>
</file>